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Abril Fatface" panose="020B0604020202020204" charset="0"/>
      <p:regular r:id="rId5"/>
    </p:embeddedFont>
    <p:embeddedFont>
      <p:font typeface="Advent Pro Light" panose="020B0604020202020204" charset="0"/>
      <p:regular r:id="rId6"/>
      <p:bold r:id="rId7"/>
    </p:embeddedFont>
    <p:embeddedFont>
      <p:font typeface="Alegreya Sans SC Bold" panose="020B0604020202020204" charset="0"/>
      <p:regular r:id="rId8"/>
      <p:bold r:id="rId9"/>
      <p:italic r:id="rId10"/>
      <p:boldItalic r:id="rId11"/>
    </p:embeddedFont>
    <p:embeddedFont>
      <p:font typeface="Bryndan Write" panose="020B0604020202020204" charset="0"/>
      <p:regular r:id="rId12"/>
    </p:embeddedFont>
    <p:embeddedFont>
      <p:font typeface="Calibri" panose="020F0502020204030204" pitchFamily="34" charset="0"/>
      <p:regular r:id="rId13"/>
      <p:bold r:id="rId14"/>
      <p:italic r:id="rId15"/>
      <p:boldItalic r:id="rId16"/>
    </p:embeddedFont>
    <p:embeddedFont>
      <p:font typeface="Raleway Heavy" panose="020B0604020202020204" charset="0"/>
      <p:regular r:id="rId17"/>
    </p:embeddedFont>
    <p:embeddedFont>
      <p:font typeface="Source Sans Pro" panose="020B050303040302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4" d="100"/>
          <a:sy n="44" d="100"/>
        </p:scale>
        <p:origin x="2352"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font" Target="fonts/font9.fntdata"/><Relationship Id="rId18" Type="http://schemas.openxmlformats.org/officeDocument/2006/relationships/font" Target="fonts/font14.fntdata"/><Relationship Id="rId3" Type="http://schemas.openxmlformats.org/officeDocument/2006/relationships/slide" Target="slides/slide2.xml"/><Relationship Id="rId21" Type="http://schemas.openxmlformats.org/officeDocument/2006/relationships/font" Target="fonts/font17.fntdata"/><Relationship Id="rId7" Type="http://schemas.openxmlformats.org/officeDocument/2006/relationships/font" Target="fonts/font3.fntdata"/><Relationship Id="rId12" Type="http://schemas.openxmlformats.org/officeDocument/2006/relationships/font" Target="fonts/font8.fntdata"/><Relationship Id="rId17" Type="http://schemas.openxmlformats.org/officeDocument/2006/relationships/font" Target="fonts/font1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2.fntdata"/><Relationship Id="rId20"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24" Type="http://schemas.openxmlformats.org/officeDocument/2006/relationships/theme" Target="theme/theme1.xml"/><Relationship Id="rId5" Type="http://schemas.openxmlformats.org/officeDocument/2006/relationships/font" Target="fonts/font1.fntdata"/><Relationship Id="rId15" Type="http://schemas.openxmlformats.org/officeDocument/2006/relationships/font" Target="fonts/font11.fntdata"/><Relationship Id="rId23" Type="http://schemas.openxmlformats.org/officeDocument/2006/relationships/viewProps" Target="viewProps.xml"/><Relationship Id="rId10" Type="http://schemas.openxmlformats.org/officeDocument/2006/relationships/font" Target="fonts/font6.fntdata"/><Relationship Id="rId19"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font" Target="fonts/font5.fntdata"/><Relationship Id="rId14" Type="http://schemas.openxmlformats.org/officeDocument/2006/relationships/font" Target="fonts/font10.fntdata"/><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rcRect l="638" t="4804" r="726" b="2497"/>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rot="7943120">
            <a:off x="826259" y="6830964"/>
            <a:ext cx="4846215" cy="1602099"/>
            <a:chOff x="0" y="0"/>
            <a:chExt cx="6461621" cy="2136132"/>
          </a:xfrm>
        </p:grpSpPr>
        <p:sp>
          <p:nvSpPr>
            <p:cNvPr id="3" name="TextBox 3"/>
            <p:cNvSpPr txBox="1"/>
            <p:nvPr/>
          </p:nvSpPr>
          <p:spPr>
            <a:xfrm>
              <a:off x="0" y="-38100"/>
              <a:ext cx="6461621" cy="975424"/>
            </a:xfrm>
            <a:prstGeom prst="rect">
              <a:avLst/>
            </a:prstGeom>
          </p:spPr>
          <p:txBody>
            <a:bodyPr lIns="0" tIns="0" rIns="0" bIns="0" rtlCol="0" anchor="t">
              <a:spAutoFit/>
            </a:bodyPr>
            <a:lstStyle/>
            <a:p>
              <a:pPr>
                <a:lnSpc>
                  <a:spcPts val="5896"/>
                </a:lnSpc>
              </a:pPr>
              <a:endParaRPr/>
            </a:p>
          </p:txBody>
        </p:sp>
        <p:sp>
          <p:nvSpPr>
            <p:cNvPr id="4" name="TextBox 4"/>
            <p:cNvSpPr txBox="1"/>
            <p:nvPr/>
          </p:nvSpPr>
          <p:spPr>
            <a:xfrm>
              <a:off x="0" y="1463448"/>
              <a:ext cx="6461621" cy="672684"/>
            </a:xfrm>
            <a:prstGeom prst="rect">
              <a:avLst/>
            </a:prstGeom>
          </p:spPr>
          <p:txBody>
            <a:bodyPr lIns="0" tIns="0" rIns="0" bIns="0" rtlCol="0" anchor="t">
              <a:spAutoFit/>
            </a:bodyPr>
            <a:lstStyle/>
            <a:p>
              <a:pPr>
                <a:lnSpc>
                  <a:spcPts val="4525"/>
                </a:lnSpc>
              </a:pPr>
              <a:endParaRPr/>
            </a:p>
          </p:txBody>
        </p:sp>
      </p:grpSp>
      <p:grpSp>
        <p:nvGrpSpPr>
          <p:cNvPr id="5" name="Group 5"/>
          <p:cNvGrpSpPr/>
          <p:nvPr/>
        </p:nvGrpSpPr>
        <p:grpSpPr>
          <a:xfrm>
            <a:off x="432015" y="2184169"/>
            <a:ext cx="6581775" cy="2384423"/>
            <a:chOff x="0" y="0"/>
            <a:chExt cx="8775700" cy="3179230"/>
          </a:xfrm>
        </p:grpSpPr>
        <p:pic>
          <p:nvPicPr>
            <p:cNvPr id="6" name="Picture 6"/>
            <p:cNvPicPr>
              <a:picLocks noChangeAspect="1"/>
            </p:cNvPicPr>
            <p:nvPr/>
          </p:nvPicPr>
          <p:blipFill>
            <a:blip r:embed="rId3"/>
            <a:srcRect t="21017" b="21017"/>
            <a:stretch>
              <a:fillRect/>
            </a:stretch>
          </p:blipFill>
          <p:spPr>
            <a:xfrm>
              <a:off x="0" y="0"/>
              <a:ext cx="8775700" cy="3179230"/>
            </a:xfrm>
            <a:prstGeom prst="rect">
              <a:avLst/>
            </a:prstGeom>
          </p:spPr>
        </p:pic>
      </p:grpSp>
      <p:grpSp>
        <p:nvGrpSpPr>
          <p:cNvPr id="7" name="Group 7"/>
          <p:cNvGrpSpPr/>
          <p:nvPr/>
        </p:nvGrpSpPr>
        <p:grpSpPr>
          <a:xfrm>
            <a:off x="412965" y="165425"/>
            <a:ext cx="6619875" cy="1894919"/>
            <a:chOff x="0" y="0"/>
            <a:chExt cx="8826500" cy="2526559"/>
          </a:xfrm>
        </p:grpSpPr>
        <p:pic>
          <p:nvPicPr>
            <p:cNvPr id="8" name="Picture 8"/>
            <p:cNvPicPr>
              <a:picLocks noChangeAspect="1"/>
            </p:cNvPicPr>
            <p:nvPr/>
          </p:nvPicPr>
          <p:blipFill>
            <a:blip r:embed="rId4"/>
            <a:srcRect l="31901" t="48923" r="31901" b="48923"/>
            <a:stretch>
              <a:fillRect/>
            </a:stretch>
          </p:blipFill>
          <p:spPr>
            <a:xfrm>
              <a:off x="0" y="0"/>
              <a:ext cx="8826500" cy="525212"/>
            </a:xfrm>
            <a:prstGeom prst="rect">
              <a:avLst/>
            </a:prstGeom>
          </p:spPr>
        </p:pic>
        <p:sp>
          <p:nvSpPr>
            <p:cNvPr id="9" name="TextBox 9"/>
            <p:cNvSpPr txBox="1"/>
            <p:nvPr/>
          </p:nvSpPr>
          <p:spPr>
            <a:xfrm>
              <a:off x="1589325" y="142730"/>
              <a:ext cx="5652351" cy="199042"/>
            </a:xfrm>
            <a:prstGeom prst="rect">
              <a:avLst/>
            </a:prstGeom>
          </p:spPr>
          <p:txBody>
            <a:bodyPr lIns="0" tIns="0" rIns="0" bIns="0" rtlCol="0" anchor="t">
              <a:spAutoFit/>
            </a:bodyPr>
            <a:lstStyle/>
            <a:p>
              <a:pPr algn="ctr">
                <a:lnSpc>
                  <a:spcPts val="1398"/>
                </a:lnSpc>
              </a:pPr>
              <a:r>
                <a:rPr lang="en-US" sz="925" b="1" spc="231">
                  <a:solidFill>
                    <a:srgbClr val="FFFFFF"/>
                  </a:solidFill>
                  <a:latin typeface="Source Sans Pro"/>
                </a:rPr>
                <a:t>MARS 2019</a:t>
              </a:r>
            </a:p>
          </p:txBody>
        </p:sp>
        <p:sp>
          <p:nvSpPr>
            <p:cNvPr id="10" name="TextBox 10"/>
            <p:cNvSpPr txBox="1"/>
            <p:nvPr/>
          </p:nvSpPr>
          <p:spPr>
            <a:xfrm>
              <a:off x="107950" y="939198"/>
              <a:ext cx="8610600" cy="1028868"/>
            </a:xfrm>
            <a:prstGeom prst="rect">
              <a:avLst/>
            </a:prstGeom>
          </p:spPr>
          <p:txBody>
            <a:bodyPr lIns="0" tIns="0" rIns="0" bIns="0" rtlCol="0" anchor="t">
              <a:spAutoFit/>
            </a:bodyPr>
            <a:lstStyle/>
            <a:p>
              <a:pPr algn="ctr">
                <a:lnSpc>
                  <a:spcPts val="5610"/>
                </a:lnSpc>
              </a:pPr>
              <a:r>
                <a:rPr lang="en-US" sz="5447" spc="108">
                  <a:solidFill>
                    <a:srgbClr val="DC4659"/>
                  </a:solidFill>
                  <a:latin typeface="Advent Pro Light"/>
                </a:rPr>
                <a:t>SANTE ET BIEN ETRE</a:t>
              </a:r>
            </a:p>
          </p:txBody>
        </p:sp>
        <p:sp>
          <p:nvSpPr>
            <p:cNvPr id="11" name="TextBox 11"/>
            <p:cNvSpPr txBox="1"/>
            <p:nvPr/>
          </p:nvSpPr>
          <p:spPr>
            <a:xfrm>
              <a:off x="1586876" y="2237039"/>
              <a:ext cx="5652351" cy="289520"/>
            </a:xfrm>
            <a:prstGeom prst="rect">
              <a:avLst/>
            </a:prstGeom>
          </p:spPr>
          <p:txBody>
            <a:bodyPr lIns="0" tIns="0" rIns="0" bIns="0" rtlCol="0" anchor="t">
              <a:spAutoFit/>
            </a:bodyPr>
            <a:lstStyle/>
            <a:p>
              <a:pPr algn="ctr">
                <a:lnSpc>
                  <a:spcPts val="1809"/>
                </a:lnSpc>
              </a:pPr>
              <a:r>
                <a:rPr lang="en-US" sz="1198" spc="59">
                  <a:solidFill>
                    <a:srgbClr val="595959"/>
                  </a:solidFill>
                  <a:latin typeface="Raleway Heavy"/>
                </a:rPr>
                <a:t>Le journal officiel d</a:t>
              </a:r>
              <a:r>
                <a:rPr lang="en-US" sz="1198">
                  <a:solidFill>
                    <a:srgbClr val="595959"/>
                  </a:solidFill>
                  <a:latin typeface="Raleway Heavy"/>
                </a:rPr>
                <a:t>u Figarollm.ae </a:t>
              </a:r>
            </a:p>
          </p:txBody>
        </p:sp>
      </p:grpSp>
      <p:sp>
        <p:nvSpPr>
          <p:cNvPr id="12" name="TextBox 12"/>
          <p:cNvSpPr txBox="1"/>
          <p:nvPr/>
        </p:nvSpPr>
        <p:spPr>
          <a:xfrm>
            <a:off x="80075" y="6032624"/>
            <a:ext cx="7399851" cy="3687704"/>
          </a:xfrm>
          <a:prstGeom prst="rect">
            <a:avLst/>
          </a:prstGeom>
        </p:spPr>
        <p:txBody>
          <a:bodyPr lIns="0" tIns="0" rIns="0" bIns="0" rtlCol="0" anchor="t">
            <a:spAutoFit/>
          </a:bodyPr>
          <a:lstStyle/>
          <a:p>
            <a:pPr>
              <a:lnSpc>
                <a:spcPts val="1857"/>
              </a:lnSpc>
            </a:pPr>
            <a:r>
              <a:rPr lang="en-US" sz="1230" spc="61">
                <a:solidFill>
                  <a:srgbClr val="595959"/>
                </a:solidFill>
                <a:latin typeface="Bryndan Write"/>
              </a:rPr>
              <a:t> Depuis 1971, avec la découverte du pétrole, le niveau de vie aux Émirats Arabes Unis (EAU) ne cesse d’augmenter. Le pays s‘est intégré à la mondialisation et sa population a maintenant accès à de nouveaux modes de consommations très occidentalisés, notamment avec l’apparition des restaurations rapides américaine comme McDonald's, KFC, Burger King…Ce phénomène explique l’augmentation du taux d’obésité. En 2014, 34.5% de la population adulte est obèse aux EAU. </a:t>
            </a:r>
          </a:p>
          <a:p>
            <a:pPr>
              <a:lnSpc>
                <a:spcPts val="1857"/>
              </a:lnSpc>
            </a:pPr>
            <a:r>
              <a:rPr lang="en-US" sz="1230" spc="61">
                <a:solidFill>
                  <a:srgbClr val="DC4659"/>
                </a:solidFill>
                <a:latin typeface="Bryndan Write"/>
              </a:rPr>
              <a:t>Quels sont les facteurs qui expliquent un taux d'obésité si important aux Emirats Arabes Unis? </a:t>
            </a:r>
          </a:p>
          <a:p>
            <a:pPr>
              <a:lnSpc>
                <a:spcPts val="1857"/>
              </a:lnSpc>
            </a:pPr>
            <a:endParaRPr lang="en-US" sz="1230" spc="61">
              <a:solidFill>
                <a:srgbClr val="DC4659"/>
              </a:solidFill>
              <a:latin typeface="Bryndan Write"/>
            </a:endParaRPr>
          </a:p>
          <a:p>
            <a:pPr>
              <a:lnSpc>
                <a:spcPts val="1857"/>
              </a:lnSpc>
            </a:pPr>
            <a:endParaRPr lang="en-US" sz="1230" spc="61">
              <a:solidFill>
                <a:srgbClr val="DC4659"/>
              </a:solidFill>
              <a:latin typeface="Bryndan Write"/>
            </a:endParaRPr>
          </a:p>
          <a:p>
            <a:pPr>
              <a:lnSpc>
                <a:spcPts val="1857"/>
              </a:lnSpc>
            </a:pPr>
            <a:r>
              <a:rPr lang="en-US" sz="1230" spc="61">
                <a:solidFill>
                  <a:srgbClr val="DC4659"/>
                </a:solidFill>
                <a:latin typeface="Bryndan Write"/>
              </a:rPr>
              <a:t> </a:t>
            </a:r>
          </a:p>
          <a:p>
            <a:pPr>
              <a:lnSpc>
                <a:spcPts val="1857"/>
              </a:lnSpc>
            </a:pPr>
            <a:endParaRPr lang="en-US" sz="1230" spc="61">
              <a:solidFill>
                <a:srgbClr val="DC4659"/>
              </a:solidFill>
              <a:latin typeface="Bryndan Write"/>
            </a:endParaRPr>
          </a:p>
          <a:p>
            <a:pPr>
              <a:lnSpc>
                <a:spcPts val="1857"/>
              </a:lnSpc>
            </a:pPr>
            <a:endParaRPr lang="en-US" sz="1230" spc="61">
              <a:solidFill>
                <a:srgbClr val="DC4659"/>
              </a:solidFill>
              <a:latin typeface="Bryndan Write"/>
            </a:endParaRPr>
          </a:p>
          <a:p>
            <a:pPr>
              <a:lnSpc>
                <a:spcPts val="1857"/>
              </a:lnSpc>
            </a:pPr>
            <a:endParaRPr lang="en-US" sz="1230" spc="61">
              <a:solidFill>
                <a:srgbClr val="DC4659"/>
              </a:solidFill>
              <a:latin typeface="Bryndan Write"/>
            </a:endParaRPr>
          </a:p>
          <a:p>
            <a:pPr>
              <a:lnSpc>
                <a:spcPts val="1857"/>
              </a:lnSpc>
            </a:pPr>
            <a:endParaRPr lang="en-US" sz="1230" spc="61">
              <a:solidFill>
                <a:srgbClr val="DC4659"/>
              </a:solidFill>
              <a:latin typeface="Bryndan Write"/>
            </a:endParaRPr>
          </a:p>
          <a:p>
            <a:pPr>
              <a:lnSpc>
                <a:spcPts val="1857"/>
              </a:lnSpc>
            </a:pPr>
            <a:endParaRPr lang="en-US" sz="1230" spc="61">
              <a:solidFill>
                <a:srgbClr val="DC4659"/>
              </a:solidFill>
              <a:latin typeface="Bryndan Write"/>
            </a:endParaRPr>
          </a:p>
          <a:p>
            <a:pPr>
              <a:lnSpc>
                <a:spcPts val="1857"/>
              </a:lnSpc>
            </a:pPr>
            <a:endParaRPr lang="en-US" sz="1230" spc="61">
              <a:solidFill>
                <a:srgbClr val="DC4659"/>
              </a:solidFill>
              <a:latin typeface="Bryndan Write"/>
            </a:endParaRPr>
          </a:p>
        </p:txBody>
      </p:sp>
      <p:sp>
        <p:nvSpPr>
          <p:cNvPr id="13" name="TextBox 13"/>
          <p:cNvSpPr txBox="1"/>
          <p:nvPr/>
        </p:nvSpPr>
        <p:spPr>
          <a:xfrm>
            <a:off x="1024240" y="5072370"/>
            <a:ext cx="5287185" cy="412115"/>
          </a:xfrm>
          <a:prstGeom prst="rect">
            <a:avLst/>
          </a:prstGeom>
        </p:spPr>
        <p:txBody>
          <a:bodyPr lIns="0" tIns="0" rIns="0" bIns="0" rtlCol="0" anchor="t">
            <a:spAutoFit/>
          </a:bodyPr>
          <a:lstStyle/>
          <a:p>
            <a:pPr algn="ctr">
              <a:lnSpc>
                <a:spcPts val="3359"/>
              </a:lnSpc>
            </a:pPr>
            <a:r>
              <a:rPr lang="en-US" sz="2400">
                <a:solidFill>
                  <a:srgbClr val="DC4659"/>
                </a:solidFill>
                <a:latin typeface="Abril Fatface"/>
              </a:rPr>
              <a:t>“L’obésité, l’épidémie des Emirats”</a:t>
            </a:r>
          </a:p>
        </p:txBody>
      </p:sp>
      <p:sp>
        <p:nvSpPr>
          <p:cNvPr id="14" name="TextBox 14"/>
          <p:cNvSpPr txBox="1"/>
          <p:nvPr/>
        </p:nvSpPr>
        <p:spPr>
          <a:xfrm>
            <a:off x="-822041" y="4540017"/>
            <a:ext cx="4602041" cy="209056"/>
          </a:xfrm>
          <a:prstGeom prst="rect">
            <a:avLst/>
          </a:prstGeom>
        </p:spPr>
        <p:txBody>
          <a:bodyPr lIns="0" tIns="0" rIns="0" bIns="0" rtlCol="0" anchor="t">
            <a:spAutoFit/>
          </a:bodyPr>
          <a:lstStyle/>
          <a:p>
            <a:pPr algn="ctr">
              <a:lnSpc>
                <a:spcPts val="1679"/>
              </a:lnSpc>
            </a:pPr>
            <a:r>
              <a:rPr lang="en-US" sz="1200">
                <a:solidFill>
                  <a:srgbClr val="595959"/>
                </a:solidFill>
                <a:latin typeface="Alegreya Sans SC Bold"/>
              </a:rPr>
              <a:t>©Photographie,Futura-sante</a:t>
            </a:r>
          </a:p>
        </p:txBody>
      </p:sp>
      <p:sp>
        <p:nvSpPr>
          <p:cNvPr id="15" name="TextBox 15"/>
          <p:cNvSpPr txBox="1"/>
          <p:nvPr/>
        </p:nvSpPr>
        <p:spPr>
          <a:xfrm>
            <a:off x="218945" y="7986840"/>
            <a:ext cx="4013534" cy="2330855"/>
          </a:xfrm>
          <a:prstGeom prst="rect">
            <a:avLst/>
          </a:prstGeom>
        </p:spPr>
        <p:txBody>
          <a:bodyPr lIns="0" tIns="0" rIns="0" bIns="0" rtlCol="0" anchor="t">
            <a:spAutoFit/>
          </a:bodyPr>
          <a:lstStyle/>
          <a:p>
            <a:pPr algn="ctr">
              <a:lnSpc>
                <a:spcPts val="1840"/>
              </a:lnSpc>
            </a:pPr>
            <a:r>
              <a:rPr lang="en-US" sz="1314">
                <a:solidFill>
                  <a:srgbClr val="595959"/>
                </a:solidFill>
                <a:latin typeface="Bryndan Write"/>
              </a:rPr>
              <a:t>D'après worldatlas.com, les Emirats sont classées 20eme dans les pays les plus obèse du monde. Un individu est considéré obèse s'il a plus de graisse accumulée dans le corps que nécessaire. L'excès de poids se produit chez les individus, quand ils consomment plus de calories que nécessaire pour le corps. D'après une étude de société de recherche McKinsey Global Institute; Surmonter l'obésité prédit que près de la moitié de la population adulte du monde pourrait être en surpoids ou obèse d'ici 2030.</a:t>
            </a:r>
          </a:p>
        </p:txBody>
      </p:sp>
      <p:pic>
        <p:nvPicPr>
          <p:cNvPr id="16" name="Picture 16"/>
          <p:cNvPicPr>
            <a:picLocks noChangeAspect="1"/>
          </p:cNvPicPr>
          <p:nvPr/>
        </p:nvPicPr>
        <p:blipFill>
          <a:blip r:embed="rId5"/>
          <a:srcRect t="2154" b="1333"/>
          <a:stretch>
            <a:fillRect/>
          </a:stretch>
        </p:blipFill>
        <p:spPr>
          <a:xfrm>
            <a:off x="4232480" y="8077228"/>
            <a:ext cx="3095239" cy="224046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341710" y="4298842"/>
            <a:ext cx="6691584" cy="6083084"/>
          </a:xfrm>
          <a:prstGeom prst="rect">
            <a:avLst/>
          </a:prstGeom>
        </p:spPr>
        <p:txBody>
          <a:bodyPr lIns="0" tIns="0" rIns="0" bIns="0" rtlCol="0" anchor="t">
            <a:spAutoFit/>
          </a:bodyPr>
          <a:lstStyle/>
          <a:p>
            <a:pPr algn="ctr">
              <a:lnSpc>
                <a:spcPts val="1855"/>
              </a:lnSpc>
            </a:pPr>
            <a:r>
              <a:rPr lang="en-US" sz="1325">
                <a:solidFill>
                  <a:srgbClr val="595959"/>
                </a:solidFill>
                <a:latin typeface="Bryndan Write"/>
              </a:rPr>
              <a:t>La plupart d'entre eux commandent leurs déjeuner sur des applications de livraisons comme Talabat et Zomato qui proposent un large choix de restaurations rapides qui facilitent la consommation de nourriture malsaine... Néanmoins, le gouvernement émirien s’engage à sensibiliser la population en mettant en place des programmes afin de contrôler les portions nutritives; le programme Wakaya régule le nombre de calories de chaque repas servi dans les cafétérias des écoles, les hôpitaux, restaurants... Il est donc essentiel de modérer la publicité concernant les aliments riches en calories.</a:t>
            </a: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endParaRPr lang="en-US" sz="1325">
              <a:solidFill>
                <a:srgbClr val="595959"/>
              </a:solidFill>
              <a:latin typeface="Bryndan Write"/>
            </a:endParaRPr>
          </a:p>
          <a:p>
            <a:pPr algn="ctr">
              <a:lnSpc>
                <a:spcPts val="1855"/>
              </a:lnSpc>
            </a:pPr>
            <a:r>
              <a:rPr lang="en-US" sz="1325">
                <a:solidFill>
                  <a:srgbClr val="595959"/>
                </a:solidFill>
                <a:latin typeface="Bryndan Write"/>
              </a:rPr>
              <a:t>En effet, il est nécessaire d’éduquer les parents sur la consommation nutritionnelle de leurs enfants afin de leur garantir une nutrition suffisante et saine. D’après Samah El Tayeb , une diététicienne a Al Noor Hospital, la malnutrition n’est pas la seule cause de l’obésité au EAU; elle est aussi due au mode de vie sédentaire que mènent les habitants.</a:t>
            </a:r>
          </a:p>
        </p:txBody>
      </p:sp>
      <p:grpSp>
        <p:nvGrpSpPr>
          <p:cNvPr id="3" name="Group 3"/>
          <p:cNvGrpSpPr/>
          <p:nvPr/>
        </p:nvGrpSpPr>
        <p:grpSpPr>
          <a:xfrm>
            <a:off x="1135830" y="0"/>
            <a:ext cx="5047871" cy="856921"/>
            <a:chOff x="0" y="0"/>
            <a:chExt cx="2999761" cy="571500"/>
          </a:xfrm>
        </p:grpSpPr>
        <p:sp>
          <p:nvSpPr>
            <p:cNvPr id="4" name="Freeform 4"/>
            <p:cNvSpPr/>
            <p:nvPr/>
          </p:nvSpPr>
          <p:spPr>
            <a:xfrm>
              <a:off x="0" y="255270"/>
              <a:ext cx="2999761" cy="7586"/>
            </a:xfrm>
            <a:custGeom>
              <a:avLst/>
              <a:gdLst/>
              <a:ahLst/>
              <a:cxnLst/>
              <a:rect l="l" t="t" r="r" b="b"/>
              <a:pathLst>
                <a:path w="2999761" h="7586">
                  <a:moveTo>
                    <a:pt x="2708931" y="0"/>
                  </a:moveTo>
                  <a:lnTo>
                    <a:pt x="0" y="0"/>
                  </a:lnTo>
                  <a:lnTo>
                    <a:pt x="0" y="7586"/>
                  </a:lnTo>
                  <a:lnTo>
                    <a:pt x="2999761" y="7586"/>
                  </a:lnTo>
                  <a:lnTo>
                    <a:pt x="2999761" y="0"/>
                  </a:lnTo>
                  <a:close/>
                </a:path>
              </a:pathLst>
            </a:custGeom>
            <a:solidFill>
              <a:srgbClr val="DC4659"/>
            </a:solidFill>
          </p:spPr>
        </p:sp>
      </p:grpSp>
      <p:pic>
        <p:nvPicPr>
          <p:cNvPr id="5" name="Picture 5"/>
          <p:cNvPicPr>
            <a:picLocks noChangeAspect="1"/>
          </p:cNvPicPr>
          <p:nvPr/>
        </p:nvPicPr>
        <p:blipFill>
          <a:blip r:embed="rId2"/>
          <a:srcRect l="18782" r="18782"/>
          <a:stretch>
            <a:fillRect/>
          </a:stretch>
        </p:blipFill>
        <p:spPr>
          <a:xfrm rot="-5400000">
            <a:off x="2344473" y="4357237"/>
            <a:ext cx="2630587" cy="6288468"/>
          </a:xfrm>
          <a:prstGeom prst="rect">
            <a:avLst/>
          </a:prstGeom>
        </p:spPr>
      </p:pic>
      <p:sp>
        <p:nvSpPr>
          <p:cNvPr id="6" name="TextBox 6"/>
          <p:cNvSpPr txBox="1"/>
          <p:nvPr/>
        </p:nvSpPr>
        <p:spPr>
          <a:xfrm>
            <a:off x="-820616" y="8854865"/>
            <a:ext cx="4734724" cy="207645"/>
          </a:xfrm>
          <a:prstGeom prst="rect">
            <a:avLst/>
          </a:prstGeom>
        </p:spPr>
        <p:txBody>
          <a:bodyPr lIns="0" tIns="0" rIns="0" bIns="0" rtlCol="0" anchor="t">
            <a:spAutoFit/>
          </a:bodyPr>
          <a:lstStyle/>
          <a:p>
            <a:pPr algn="ctr">
              <a:lnSpc>
                <a:spcPts val="1679"/>
              </a:lnSpc>
            </a:pPr>
            <a:r>
              <a:rPr lang="en-US" sz="1200">
                <a:solidFill>
                  <a:srgbClr val="595959"/>
                </a:solidFill>
                <a:latin typeface="Alegreya Sans SC Bold"/>
              </a:rPr>
              <a:t>©Photographie,Hughes center</a:t>
            </a:r>
          </a:p>
        </p:txBody>
      </p:sp>
      <p:sp>
        <p:nvSpPr>
          <p:cNvPr id="7" name="TextBox 7"/>
          <p:cNvSpPr txBox="1"/>
          <p:nvPr/>
        </p:nvSpPr>
        <p:spPr>
          <a:xfrm>
            <a:off x="284560" y="461952"/>
            <a:ext cx="6915957" cy="2310130"/>
          </a:xfrm>
          <a:prstGeom prst="rect">
            <a:avLst/>
          </a:prstGeom>
        </p:spPr>
        <p:txBody>
          <a:bodyPr lIns="0" tIns="0" rIns="0" bIns="0" rtlCol="0" anchor="t">
            <a:spAutoFit/>
          </a:bodyPr>
          <a:lstStyle/>
          <a:p>
            <a:pPr algn="ctr">
              <a:lnSpc>
                <a:spcPts val="1820"/>
              </a:lnSpc>
            </a:pPr>
            <a:r>
              <a:rPr lang="en-US" sz="1300">
                <a:solidFill>
                  <a:srgbClr val="595959"/>
                </a:solidFill>
                <a:latin typeface="Bryndan Write"/>
              </a:rPr>
              <a:t>La cuisine traditionnelle  émirienne est riche en graisse, sodium, sucre et notamment en glucides complexes. Elle est essentiellement composée de viande rouge et de riz, accompagnés de sauces très épicées. Cette nourriture locale peu équilibrée explique les choix incorrects et les habitudes alimentaires des locaux  qui entraînent des maladies dues au surpoids et aux carences. De plus, les restaurations rapides et locales marquent les paysages et sont omniprésentes dans toutes les rues, comme dans les centres commerciaux et les stations de services. Elles ne sont pas chères et leurs prix est très abordable, ce qui encourage donc les individus à consommer abondamment leurs produits. En effet, les produits alimentaires sains ou issus d’une agriculture biologique sont exporter donc ils sont plus coûteux, et ne sont pas accessibles à tout le monde .</a:t>
            </a:r>
          </a:p>
        </p:txBody>
      </p:sp>
      <p:sp>
        <p:nvSpPr>
          <p:cNvPr id="8" name="TextBox 8"/>
          <p:cNvSpPr txBox="1"/>
          <p:nvPr/>
        </p:nvSpPr>
        <p:spPr>
          <a:xfrm>
            <a:off x="450138" y="3346681"/>
            <a:ext cx="6251424" cy="479775"/>
          </a:xfrm>
          <a:prstGeom prst="rect">
            <a:avLst/>
          </a:prstGeom>
        </p:spPr>
        <p:txBody>
          <a:bodyPr lIns="0" tIns="0" rIns="0" bIns="0" rtlCol="0" anchor="t">
            <a:spAutoFit/>
          </a:bodyPr>
          <a:lstStyle/>
          <a:p>
            <a:pPr algn="ctr">
              <a:lnSpc>
                <a:spcPts val="1895"/>
              </a:lnSpc>
            </a:pPr>
            <a:r>
              <a:rPr lang="en-US" sz="1353">
                <a:solidFill>
                  <a:srgbClr val="595959"/>
                </a:solidFill>
                <a:latin typeface="Bryndan Write"/>
              </a:rPr>
              <a:t>Aux EAU, tous les adultes travaillent. Les employés n'ont pas assez de temps pour préparer leur propre repas.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D9D9"/>
        </a:solidFill>
        <a:effectLst/>
      </p:bgPr>
    </p:bg>
    <p:spTree>
      <p:nvGrpSpPr>
        <p:cNvPr id="1" name=""/>
        <p:cNvGrpSpPr/>
        <p:nvPr/>
      </p:nvGrpSpPr>
      <p:grpSpPr>
        <a:xfrm>
          <a:off x="0" y="0"/>
          <a:ext cx="0" cy="0"/>
          <a:chOff x="0" y="0"/>
          <a:chExt cx="0" cy="0"/>
        </a:xfrm>
      </p:grpSpPr>
      <p:sp>
        <p:nvSpPr>
          <p:cNvPr id="2" name="TextBox 2"/>
          <p:cNvSpPr txBox="1"/>
          <p:nvPr/>
        </p:nvSpPr>
        <p:spPr>
          <a:xfrm>
            <a:off x="205572" y="1055027"/>
            <a:ext cx="7065230" cy="7339330"/>
          </a:xfrm>
          <a:prstGeom prst="rect">
            <a:avLst/>
          </a:prstGeom>
        </p:spPr>
        <p:txBody>
          <a:bodyPr lIns="0" tIns="0" rIns="0" bIns="0" rtlCol="0" anchor="t">
            <a:spAutoFit/>
          </a:bodyPr>
          <a:lstStyle/>
          <a:p>
            <a:pPr algn="ctr">
              <a:lnSpc>
                <a:spcPts val="1819"/>
              </a:lnSpc>
            </a:pPr>
            <a:r>
              <a:rPr lang="en-US" sz="1300">
                <a:solidFill>
                  <a:srgbClr val="595959"/>
                </a:solidFill>
                <a:latin typeface="Bryndan Write"/>
              </a:rPr>
              <a:t>La pratique d’une activité physique est essentielle pour maintenir une bonne santé. Le climat très chaud et humide des EAU décourage les individus à sortir à l'extérieur pour exercer une activité physique ou tout simplement, à se déplacer à pied ou à vélo dans la ville. Cependant, la culture du pays est un autre facteur qui explique le manque d'activité physique notamment chez les femmes car elle ne tolère pas la mixité entre les sexes ce qui rend la pratique de sports plus contraignante pour les femmes. </a:t>
            </a: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r>
              <a:rPr lang="en-US" sz="1300">
                <a:solidFill>
                  <a:srgbClr val="595959"/>
                </a:solidFill>
                <a:latin typeface="Bryndan Write"/>
              </a:rPr>
              <a:t>Néanmoins, cela n’est pas un frein car aux EAU, il y a de nombreux clubs de sports réservés uniquement aux femmes. Mais le gouvernement Émirien essaye de promouvoir la pratique du sport en organisant de nombreuses compétitions sportives comme The Dammann Triathlon Abu Dhabi, The neon run et Color run pour les jeunes sportifs.</a:t>
            </a:r>
          </a:p>
          <a:p>
            <a:pPr algn="ctr">
              <a:lnSpc>
                <a:spcPts val="1819"/>
              </a:lnSpc>
            </a:pPr>
            <a:endParaRPr lang="en-US" sz="1300">
              <a:solidFill>
                <a:srgbClr val="595959"/>
              </a:solidFill>
              <a:latin typeface="Bryndan Write"/>
            </a:endParaRPr>
          </a:p>
          <a:p>
            <a:pPr algn="ctr">
              <a:lnSpc>
                <a:spcPts val="1819"/>
              </a:lnSpc>
            </a:pPr>
            <a:r>
              <a:rPr lang="en-US" sz="1300">
                <a:solidFill>
                  <a:srgbClr val="595959"/>
                </a:solidFill>
                <a:latin typeface="Bryndan Write"/>
              </a:rPr>
              <a:t> La malnutrition et le manque d’exercice physique entraînent des maladies comme le diabète qui est très répandu dans ce pays. Néanmoins des instituts comme The Imperial college diabetes ont organisé un marathon en 2014 pour combattre cette maladie...</a:t>
            </a: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19"/>
              </a:lnSpc>
            </a:pPr>
            <a:endParaRPr lang="en-US" sz="1300">
              <a:solidFill>
                <a:srgbClr val="595959"/>
              </a:solidFill>
              <a:latin typeface="Bryndan Write"/>
            </a:endParaRPr>
          </a:p>
          <a:p>
            <a:pPr algn="ctr">
              <a:lnSpc>
                <a:spcPts val="1820"/>
              </a:lnSpc>
            </a:pPr>
            <a:endParaRPr lang="en-US" sz="1300">
              <a:solidFill>
                <a:srgbClr val="595959"/>
              </a:solidFill>
              <a:latin typeface="Bryndan Write"/>
            </a:endParaRPr>
          </a:p>
        </p:txBody>
      </p:sp>
      <p:grpSp>
        <p:nvGrpSpPr>
          <p:cNvPr id="3" name="Group 3"/>
          <p:cNvGrpSpPr/>
          <p:nvPr/>
        </p:nvGrpSpPr>
        <p:grpSpPr>
          <a:xfrm>
            <a:off x="205572" y="10183309"/>
            <a:ext cx="6800478" cy="853746"/>
            <a:chOff x="0" y="0"/>
            <a:chExt cx="4041269" cy="571500"/>
          </a:xfrm>
        </p:grpSpPr>
        <p:sp>
          <p:nvSpPr>
            <p:cNvPr id="4" name="Freeform 4"/>
            <p:cNvSpPr/>
            <p:nvPr/>
          </p:nvSpPr>
          <p:spPr>
            <a:xfrm>
              <a:off x="0" y="255270"/>
              <a:ext cx="4041269" cy="5699"/>
            </a:xfrm>
            <a:custGeom>
              <a:avLst/>
              <a:gdLst/>
              <a:ahLst/>
              <a:cxnLst/>
              <a:rect l="l" t="t" r="r" b="b"/>
              <a:pathLst>
                <a:path w="4041269" h="5699">
                  <a:moveTo>
                    <a:pt x="3750439" y="0"/>
                  </a:moveTo>
                  <a:lnTo>
                    <a:pt x="0" y="0"/>
                  </a:lnTo>
                  <a:lnTo>
                    <a:pt x="0" y="5699"/>
                  </a:lnTo>
                  <a:lnTo>
                    <a:pt x="4041269" y="5699"/>
                  </a:lnTo>
                  <a:lnTo>
                    <a:pt x="4041269" y="0"/>
                  </a:lnTo>
                  <a:close/>
                </a:path>
              </a:pathLst>
            </a:custGeom>
            <a:solidFill>
              <a:srgbClr val="DC4659"/>
            </a:solidFill>
          </p:spPr>
        </p:sp>
      </p:grpSp>
      <p:grpSp>
        <p:nvGrpSpPr>
          <p:cNvPr id="5" name="Group 5"/>
          <p:cNvGrpSpPr/>
          <p:nvPr/>
        </p:nvGrpSpPr>
        <p:grpSpPr>
          <a:xfrm>
            <a:off x="547599" y="383948"/>
            <a:ext cx="6458451" cy="728229"/>
            <a:chOff x="0" y="0"/>
            <a:chExt cx="4509211" cy="571500"/>
          </a:xfrm>
        </p:grpSpPr>
        <p:sp>
          <p:nvSpPr>
            <p:cNvPr id="6" name="Freeform 6"/>
            <p:cNvSpPr/>
            <p:nvPr/>
          </p:nvSpPr>
          <p:spPr>
            <a:xfrm>
              <a:off x="0" y="255270"/>
              <a:ext cx="4509210" cy="6791"/>
            </a:xfrm>
            <a:custGeom>
              <a:avLst/>
              <a:gdLst/>
              <a:ahLst/>
              <a:cxnLst/>
              <a:rect l="l" t="t" r="r" b="b"/>
              <a:pathLst>
                <a:path w="4509210" h="6791">
                  <a:moveTo>
                    <a:pt x="4218380" y="0"/>
                  </a:moveTo>
                  <a:lnTo>
                    <a:pt x="0" y="0"/>
                  </a:lnTo>
                  <a:lnTo>
                    <a:pt x="0" y="6791"/>
                  </a:lnTo>
                  <a:lnTo>
                    <a:pt x="4509210" y="6791"/>
                  </a:lnTo>
                  <a:lnTo>
                    <a:pt x="4509210" y="0"/>
                  </a:lnTo>
                  <a:close/>
                </a:path>
              </a:pathLst>
            </a:custGeom>
            <a:solidFill>
              <a:srgbClr val="DC4659"/>
            </a:solidFill>
          </p:spPr>
        </p:sp>
      </p:grpSp>
      <p:pic>
        <p:nvPicPr>
          <p:cNvPr id="7" name="Picture 7"/>
          <p:cNvPicPr>
            <a:picLocks noChangeAspect="1"/>
          </p:cNvPicPr>
          <p:nvPr/>
        </p:nvPicPr>
        <p:blipFill>
          <a:blip r:embed="rId2"/>
          <a:srcRect l="698" t="23937" b="17903"/>
          <a:stretch>
            <a:fillRect/>
          </a:stretch>
        </p:blipFill>
        <p:spPr>
          <a:xfrm>
            <a:off x="338485" y="2708086"/>
            <a:ext cx="6571181" cy="2559338"/>
          </a:xfrm>
          <a:prstGeom prst="rect">
            <a:avLst/>
          </a:prstGeom>
        </p:spPr>
      </p:pic>
      <p:sp>
        <p:nvSpPr>
          <p:cNvPr id="8" name="TextBox 8"/>
          <p:cNvSpPr txBox="1"/>
          <p:nvPr/>
        </p:nvSpPr>
        <p:spPr>
          <a:xfrm>
            <a:off x="-214704" y="5227890"/>
            <a:ext cx="3286919" cy="207645"/>
          </a:xfrm>
          <a:prstGeom prst="rect">
            <a:avLst/>
          </a:prstGeom>
        </p:spPr>
        <p:txBody>
          <a:bodyPr lIns="0" tIns="0" rIns="0" bIns="0" rtlCol="0" anchor="t">
            <a:spAutoFit/>
          </a:bodyPr>
          <a:lstStyle/>
          <a:p>
            <a:pPr algn="ctr">
              <a:lnSpc>
                <a:spcPts val="1679"/>
              </a:lnSpc>
            </a:pPr>
            <a:r>
              <a:rPr lang="en-US" sz="1200">
                <a:solidFill>
                  <a:srgbClr val="595959"/>
                </a:solidFill>
                <a:latin typeface="Alegreya Sans SC Bold"/>
              </a:rPr>
              <a:t>©Photographie,presse Abu Dhabi</a:t>
            </a:r>
          </a:p>
        </p:txBody>
      </p:sp>
      <p:sp>
        <p:nvSpPr>
          <p:cNvPr id="9" name="TextBox 9"/>
          <p:cNvSpPr txBox="1"/>
          <p:nvPr/>
        </p:nvSpPr>
        <p:spPr>
          <a:xfrm>
            <a:off x="247385" y="7590299"/>
            <a:ext cx="2679390" cy="2776657"/>
          </a:xfrm>
          <a:prstGeom prst="rect">
            <a:avLst/>
          </a:prstGeom>
        </p:spPr>
        <p:txBody>
          <a:bodyPr lIns="0" tIns="0" rIns="0" bIns="0" rtlCol="0" anchor="t">
            <a:spAutoFit/>
          </a:bodyPr>
          <a:lstStyle/>
          <a:p>
            <a:pPr algn="ctr">
              <a:lnSpc>
                <a:spcPts val="1819"/>
              </a:lnSpc>
            </a:pPr>
            <a:r>
              <a:rPr lang="en-US" sz="1299">
                <a:solidFill>
                  <a:srgbClr val="595959"/>
                </a:solidFill>
                <a:latin typeface="Bryndan Write"/>
              </a:rPr>
              <a:t>En dernière analyse, le taux d'obésité aux Emirats Arabes Unis ne cesse d’augmenter.  Ce dernier est en partie à cause de la consommation de nourriture malsaine, et en partie à cause du manque d'activités physiques dans le pays. Néanmoins, l’Etat essaye de son mieux pour inciter les habitants à effectuer du sport en construisant des clubs et en organisant des marathon.</a:t>
            </a:r>
          </a:p>
        </p:txBody>
      </p:sp>
      <p:pic>
        <p:nvPicPr>
          <p:cNvPr id="10" name="Picture 10"/>
          <p:cNvPicPr>
            <a:picLocks noChangeAspect="1"/>
          </p:cNvPicPr>
          <p:nvPr/>
        </p:nvPicPr>
        <p:blipFill>
          <a:blip r:embed="rId3"/>
          <a:srcRect t="9803" r="7557" b="5064"/>
          <a:stretch>
            <a:fillRect/>
          </a:stretch>
        </p:blipFill>
        <p:spPr>
          <a:xfrm>
            <a:off x="3087941" y="7733174"/>
            <a:ext cx="4222910" cy="2566705"/>
          </a:xfrm>
          <a:prstGeom prst="rect">
            <a:avLst/>
          </a:prstGeom>
        </p:spPr>
      </p:pic>
      <p:sp>
        <p:nvSpPr>
          <p:cNvPr id="11" name="TextBox 11"/>
          <p:cNvSpPr txBox="1"/>
          <p:nvPr/>
        </p:nvSpPr>
        <p:spPr>
          <a:xfrm>
            <a:off x="2310212" y="10271305"/>
            <a:ext cx="3286919" cy="207645"/>
          </a:xfrm>
          <a:prstGeom prst="rect">
            <a:avLst/>
          </a:prstGeom>
        </p:spPr>
        <p:txBody>
          <a:bodyPr lIns="0" tIns="0" rIns="0" bIns="0" rtlCol="0" anchor="t">
            <a:spAutoFit/>
          </a:bodyPr>
          <a:lstStyle/>
          <a:p>
            <a:pPr algn="ctr">
              <a:lnSpc>
                <a:spcPts val="1679"/>
              </a:lnSpc>
            </a:pPr>
            <a:r>
              <a:rPr lang="en-US" sz="1200">
                <a:solidFill>
                  <a:srgbClr val="595959"/>
                </a:solidFill>
                <a:latin typeface="Alegreya Sans SC Bold"/>
              </a:rPr>
              <a:t>©Photographie,Gulf News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622</Words>
  <Application>Microsoft Office PowerPoint</Application>
  <PresentationFormat>Personnalisé</PresentationFormat>
  <Paragraphs>58</Paragraphs>
  <Slides>3</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vt:i4>
      </vt:variant>
    </vt:vector>
  </HeadingPairs>
  <TitlesOfParts>
    <vt:vector size="12" baseType="lpstr">
      <vt:lpstr>Bryndan Write</vt:lpstr>
      <vt:lpstr>Abril Fatface</vt:lpstr>
      <vt:lpstr>Source Sans Pro</vt:lpstr>
      <vt:lpstr>Alegreya Sans SC Bold</vt:lpstr>
      <vt:lpstr>Advent Pro Light</vt:lpstr>
      <vt:lpstr>Arial</vt:lpstr>
      <vt:lpstr>Calibri</vt:lpstr>
      <vt:lpstr>Raleway Heavy</vt:lpstr>
      <vt:lpstr>Office Theme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Organically Yours</dc:title>
  <dc:creator>Olfa Bellaj</dc:creator>
  <cp:lastModifiedBy>Florence VENERANDI</cp:lastModifiedBy>
  <cp:revision>2</cp:revision>
  <dcterms:created xsi:type="dcterms:W3CDTF">2006-08-16T00:00:00Z</dcterms:created>
  <dcterms:modified xsi:type="dcterms:W3CDTF">2019-03-15T16:30:19Z</dcterms:modified>
  <dc:identifier>DADUS9vZOls</dc:identifier>
</cp:coreProperties>
</file>